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Now" charset="1" panose="00000500000000000000"/>
      <p:regular r:id="rId10"/>
    </p:embeddedFont>
    <p:embeddedFont>
      <p:font typeface="Now Bold" charset="1" panose="00000800000000000000"/>
      <p:regular r:id="rId11"/>
    </p:embeddedFont>
    <p:embeddedFont>
      <p:font typeface="Now Thin" charset="1" panose="00000300000000000000"/>
      <p:regular r:id="rId12"/>
    </p:embeddedFont>
    <p:embeddedFont>
      <p:font typeface="Now Light" charset="1" panose="00000400000000000000"/>
      <p:regular r:id="rId13"/>
    </p:embeddedFont>
    <p:embeddedFont>
      <p:font typeface="Now Medium" charset="1" panose="00000600000000000000"/>
      <p:regular r:id="rId14"/>
    </p:embeddedFont>
    <p:embeddedFont>
      <p:font typeface="Now Heavy" charset="1" panose="00000A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26" Target="slides/slide11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svg" Type="http://schemas.openxmlformats.org/officeDocument/2006/relationships/image"/><Relationship Id="rId12" Target="../media/image42.png" Type="http://schemas.openxmlformats.org/officeDocument/2006/relationships/image"/><Relationship Id="rId13" Target="../media/image43.svg" Type="http://schemas.openxmlformats.org/officeDocument/2006/relationships/image"/><Relationship Id="rId14" Target="../media/image44.png" Type="http://schemas.openxmlformats.org/officeDocument/2006/relationships/image"/><Relationship Id="rId15" Target="../media/image45.svg" Type="http://schemas.openxmlformats.org/officeDocument/2006/relationships/image"/><Relationship Id="rId16" Target="../media/image46.png" Type="http://schemas.openxmlformats.org/officeDocument/2006/relationships/image"/><Relationship Id="rId17" Target="../media/image47.svg" Type="http://schemas.openxmlformats.org/officeDocument/2006/relationships/image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jpeg" Type="http://schemas.openxmlformats.org/officeDocument/2006/relationships/image"/><Relationship Id="rId4" Target="../media/image10.jpe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VAFz5FdMiAs.mp4" Type="http://schemas.openxmlformats.org/officeDocument/2006/relationships/video"/><Relationship Id="rId4" Target="../media/VAFz5FdMiAs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585740"/>
            <a:ext cx="18288000" cy="5236410"/>
            <a:chOff x="0" y="0"/>
            <a:chExt cx="6186311" cy="17713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1771329"/>
            </a:xfrm>
            <a:custGeom>
              <a:avLst/>
              <a:gdLst/>
              <a:ahLst/>
              <a:cxnLst/>
              <a:rect r="r" b="b" t="t" l="l"/>
              <a:pathLst>
                <a:path h="1771329" w="6186311">
                  <a:moveTo>
                    <a:pt x="6061851" y="1771329"/>
                  </a:moveTo>
                  <a:lnTo>
                    <a:pt x="124460" y="1771329"/>
                  </a:lnTo>
                  <a:cubicBezTo>
                    <a:pt x="55880" y="1771329"/>
                    <a:pt x="0" y="1715449"/>
                    <a:pt x="0" y="164686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1646869"/>
                  </a:lnTo>
                  <a:cubicBezTo>
                    <a:pt x="6186311" y="1715449"/>
                    <a:pt x="6130431" y="1771329"/>
                    <a:pt x="6061851" y="1771329"/>
                  </a:cubicBezTo>
                  <a:close/>
                </a:path>
              </a:pathLst>
            </a:custGeom>
            <a:solidFill>
              <a:srgbClr val="4A64B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65945" y="2522096"/>
            <a:ext cx="15147865" cy="5657850"/>
            <a:chOff x="0" y="0"/>
            <a:chExt cx="5124092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124093" cy="1913890"/>
            </a:xfrm>
            <a:custGeom>
              <a:avLst/>
              <a:gdLst/>
              <a:ahLst/>
              <a:cxnLst/>
              <a:rect r="r" b="b" t="t" l="l"/>
              <a:pathLst>
                <a:path h="1913890" w="5124093">
                  <a:moveTo>
                    <a:pt x="4999632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99633" y="0"/>
                  </a:lnTo>
                  <a:cubicBezTo>
                    <a:pt x="5068213" y="0"/>
                    <a:pt x="5124093" y="55880"/>
                    <a:pt x="5124093" y="124460"/>
                  </a:cubicBezTo>
                  <a:lnTo>
                    <a:pt x="5124093" y="1789430"/>
                  </a:lnTo>
                  <a:cubicBezTo>
                    <a:pt x="5124093" y="1858010"/>
                    <a:pt x="5068213" y="1913890"/>
                    <a:pt x="4999633" y="1913890"/>
                  </a:cubicBezTo>
                  <a:close/>
                </a:path>
              </a:pathLst>
            </a:custGeom>
            <a:solidFill>
              <a:srgbClr val="09427D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007073" y="4535501"/>
            <a:ext cx="7288890" cy="3644445"/>
            <a:chOff x="0" y="0"/>
            <a:chExt cx="9718520" cy="4859260"/>
          </a:xfrm>
        </p:grpSpPr>
        <p:sp>
          <p:nvSpPr>
            <p:cNvPr name="Freeform 7" id="7"/>
            <p:cNvSpPr/>
            <p:nvPr/>
          </p:nvSpPr>
          <p:spPr>
            <a:xfrm flipH="false" flipV="false" rot="-10800000">
              <a:off x="0" y="0"/>
              <a:ext cx="9718520" cy="4859260"/>
            </a:xfrm>
            <a:custGeom>
              <a:avLst/>
              <a:gdLst/>
              <a:ahLst/>
              <a:cxnLst/>
              <a:rect r="r" b="b" t="t" l="l"/>
              <a:pathLst>
                <a:path h="4859260" w="9718520">
                  <a:moveTo>
                    <a:pt x="0" y="0"/>
                  </a:moveTo>
                  <a:lnTo>
                    <a:pt x="9718520" y="0"/>
                  </a:lnTo>
                  <a:lnTo>
                    <a:pt x="9718520" y="4859260"/>
                  </a:lnTo>
                  <a:lnTo>
                    <a:pt x="0" y="4859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10800000">
              <a:off x="1014319" y="1014319"/>
              <a:ext cx="7689883" cy="3844941"/>
            </a:xfrm>
            <a:custGeom>
              <a:avLst/>
              <a:gdLst/>
              <a:ahLst/>
              <a:cxnLst/>
              <a:rect r="r" b="b" t="t" l="l"/>
              <a:pathLst>
                <a:path h="3844941" w="7689883">
                  <a:moveTo>
                    <a:pt x="0" y="0"/>
                  </a:moveTo>
                  <a:lnTo>
                    <a:pt x="7689883" y="0"/>
                  </a:lnTo>
                  <a:lnTo>
                    <a:pt x="7689883" y="3844941"/>
                  </a:lnTo>
                  <a:lnTo>
                    <a:pt x="0" y="3844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5539098" y="8406689"/>
            <a:ext cx="1274712" cy="851611"/>
          </a:xfrm>
          <a:custGeom>
            <a:avLst/>
            <a:gdLst/>
            <a:ahLst/>
            <a:cxnLst/>
            <a:rect r="r" b="b" t="t" l="l"/>
            <a:pathLst>
              <a:path h="851611" w="1274712">
                <a:moveTo>
                  <a:pt x="0" y="0"/>
                </a:moveTo>
                <a:lnTo>
                  <a:pt x="1274712" y="0"/>
                </a:lnTo>
                <a:lnTo>
                  <a:pt x="1274712" y="851611"/>
                </a:lnTo>
                <a:lnTo>
                  <a:pt x="0" y="8516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05487" y="8705422"/>
            <a:ext cx="1588409" cy="254145"/>
          </a:xfrm>
          <a:custGeom>
            <a:avLst/>
            <a:gdLst/>
            <a:ahLst/>
            <a:cxnLst/>
            <a:rect r="r" b="b" t="t" l="l"/>
            <a:pathLst>
              <a:path h="254145" w="1588409">
                <a:moveTo>
                  <a:pt x="0" y="0"/>
                </a:moveTo>
                <a:lnTo>
                  <a:pt x="1588409" y="0"/>
                </a:lnTo>
                <a:lnTo>
                  <a:pt x="1588409" y="254145"/>
                </a:lnTo>
                <a:lnTo>
                  <a:pt x="0" y="2541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135410" y="3010668"/>
            <a:ext cx="5032216" cy="503221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F5F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-324505">
            <a:off x="11867324" y="3199922"/>
            <a:ext cx="1953424" cy="4898869"/>
          </a:xfrm>
          <a:custGeom>
            <a:avLst/>
            <a:gdLst/>
            <a:ahLst/>
            <a:cxnLst/>
            <a:rect r="r" b="b" t="t" l="l"/>
            <a:pathLst>
              <a:path h="4898869" w="1953424">
                <a:moveTo>
                  <a:pt x="0" y="0"/>
                </a:moveTo>
                <a:lnTo>
                  <a:pt x="1953424" y="0"/>
                </a:lnTo>
                <a:lnTo>
                  <a:pt x="1953424" y="4898869"/>
                </a:lnTo>
                <a:lnTo>
                  <a:pt x="0" y="48988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731814" y="4596613"/>
            <a:ext cx="1166692" cy="1093774"/>
          </a:xfrm>
          <a:custGeom>
            <a:avLst/>
            <a:gdLst/>
            <a:ahLst/>
            <a:cxnLst/>
            <a:rect r="r" b="b" t="t" l="l"/>
            <a:pathLst>
              <a:path h="1093774" w="1166692">
                <a:moveTo>
                  <a:pt x="0" y="0"/>
                </a:moveTo>
                <a:lnTo>
                  <a:pt x="1166692" y="0"/>
                </a:lnTo>
                <a:lnTo>
                  <a:pt x="1166692" y="1093774"/>
                </a:lnTo>
                <a:lnTo>
                  <a:pt x="0" y="10937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2492626" y="4246549"/>
            <a:ext cx="7520339" cy="2275308"/>
            <a:chOff x="0" y="0"/>
            <a:chExt cx="10027119" cy="3033745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95250"/>
              <a:ext cx="10027119" cy="1858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887"/>
                </a:lnSpc>
              </a:pPr>
              <a:r>
                <a:rPr lang="en-US" sz="9898">
                  <a:solidFill>
                    <a:srgbClr val="FFFFFF"/>
                  </a:solidFill>
                  <a:latin typeface="Now Bold"/>
                </a:rPr>
                <a:t>ImuniAção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2369306"/>
              <a:ext cx="10027119" cy="6644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4"/>
                </a:lnSpc>
                <a:spcBef>
                  <a:spcPct val="0"/>
                </a:spcBef>
              </a:pPr>
              <a:r>
                <a:rPr lang="en-US" sz="2974">
                  <a:solidFill>
                    <a:srgbClr val="FFFFFF"/>
                  </a:solidFill>
                  <a:latin typeface="Now Bold"/>
                </a:rPr>
                <a:t>Ação que Salva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71204" y="967633"/>
            <a:ext cx="9319367" cy="9319367"/>
            <a:chOff x="0" y="0"/>
            <a:chExt cx="12425822" cy="1242582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2425822" cy="12425822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A64B8">
                  <a:alpha val="9804"/>
                </a:srgbClr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1138646" y="1138646"/>
              <a:ext cx="10148530" cy="10148530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A64B8">
                  <a:alpha val="9804"/>
                </a:srgbClr>
              </a:solidFill>
            </p:spPr>
          </p:sp>
        </p:grpSp>
      </p:grpSp>
      <p:grpSp>
        <p:nvGrpSpPr>
          <p:cNvPr name="Group 7" id="7"/>
          <p:cNvGrpSpPr/>
          <p:nvPr/>
        </p:nvGrpSpPr>
        <p:grpSpPr>
          <a:xfrm rot="0">
            <a:off x="14560526" y="2144593"/>
            <a:ext cx="8142407" cy="8142407"/>
            <a:chOff x="0" y="0"/>
            <a:chExt cx="10856543" cy="10856543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0856543" cy="10856543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A64B8">
                  <a:alpha val="9804"/>
                </a:srgbClr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994845" y="994845"/>
              <a:ext cx="8866853" cy="8866853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A64B8">
                  <a:alpha val="9804"/>
                </a:srgbClr>
              </a:solidFill>
            </p:spPr>
          </p:sp>
        </p:grpSp>
      </p:grpSp>
      <p:grpSp>
        <p:nvGrpSpPr>
          <p:cNvPr name="Group 12" id="12"/>
          <p:cNvGrpSpPr/>
          <p:nvPr/>
        </p:nvGrpSpPr>
        <p:grpSpPr>
          <a:xfrm rot="0">
            <a:off x="0" y="5800430"/>
            <a:ext cx="18288000" cy="4959429"/>
            <a:chOff x="0" y="0"/>
            <a:chExt cx="6186311" cy="16776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186311" cy="1677634"/>
            </a:xfrm>
            <a:custGeom>
              <a:avLst/>
              <a:gdLst/>
              <a:ahLst/>
              <a:cxnLst/>
              <a:rect r="r" b="b" t="t" l="l"/>
              <a:pathLst>
                <a:path h="1677634" w="6186311">
                  <a:moveTo>
                    <a:pt x="6061851" y="1677634"/>
                  </a:moveTo>
                  <a:lnTo>
                    <a:pt x="124460" y="1677634"/>
                  </a:lnTo>
                  <a:cubicBezTo>
                    <a:pt x="55880" y="1677634"/>
                    <a:pt x="0" y="1621754"/>
                    <a:pt x="0" y="15531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1553174"/>
                  </a:lnTo>
                  <a:cubicBezTo>
                    <a:pt x="6186311" y="1621754"/>
                    <a:pt x="6130431" y="1677634"/>
                    <a:pt x="6061851" y="1677634"/>
                  </a:cubicBezTo>
                  <a:close/>
                </a:path>
              </a:pathLst>
            </a:custGeom>
            <a:solidFill>
              <a:srgbClr val="4A64B8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396369" y="4550876"/>
            <a:ext cx="3884525" cy="5212788"/>
            <a:chOff x="0" y="0"/>
            <a:chExt cx="1169242" cy="156904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69242" cy="1569049"/>
            </a:xfrm>
            <a:custGeom>
              <a:avLst/>
              <a:gdLst/>
              <a:ahLst/>
              <a:cxnLst/>
              <a:rect r="r" b="b" t="t" l="l"/>
              <a:pathLst>
                <a:path h="1569049" w="1169242">
                  <a:moveTo>
                    <a:pt x="1044782" y="1569049"/>
                  </a:moveTo>
                  <a:lnTo>
                    <a:pt x="124460" y="1569049"/>
                  </a:lnTo>
                  <a:cubicBezTo>
                    <a:pt x="55880" y="1569049"/>
                    <a:pt x="0" y="1513169"/>
                    <a:pt x="0" y="14445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44782" y="0"/>
                  </a:lnTo>
                  <a:cubicBezTo>
                    <a:pt x="1113362" y="0"/>
                    <a:pt x="1169242" y="55880"/>
                    <a:pt x="1169242" y="124460"/>
                  </a:cubicBezTo>
                  <a:lnTo>
                    <a:pt x="1169242" y="1444589"/>
                  </a:lnTo>
                  <a:cubicBezTo>
                    <a:pt x="1169242" y="1513169"/>
                    <a:pt x="1113362" y="1569049"/>
                    <a:pt x="1044782" y="1569049"/>
                  </a:cubicBezTo>
                  <a:close/>
                </a:path>
              </a:pathLst>
            </a:custGeom>
            <a:solidFill>
              <a:srgbClr val="F5F5E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615250" y="4550876"/>
            <a:ext cx="3884525" cy="4336488"/>
            <a:chOff x="0" y="0"/>
            <a:chExt cx="1169242" cy="130528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69242" cy="1305283"/>
            </a:xfrm>
            <a:custGeom>
              <a:avLst/>
              <a:gdLst/>
              <a:ahLst/>
              <a:cxnLst/>
              <a:rect r="r" b="b" t="t" l="l"/>
              <a:pathLst>
                <a:path h="1305283" w="1169242">
                  <a:moveTo>
                    <a:pt x="1044782" y="1305283"/>
                  </a:moveTo>
                  <a:lnTo>
                    <a:pt x="124460" y="1305283"/>
                  </a:lnTo>
                  <a:cubicBezTo>
                    <a:pt x="55880" y="1305283"/>
                    <a:pt x="0" y="1249403"/>
                    <a:pt x="0" y="11808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44782" y="0"/>
                  </a:lnTo>
                  <a:cubicBezTo>
                    <a:pt x="1113362" y="0"/>
                    <a:pt x="1169242" y="55880"/>
                    <a:pt x="1169242" y="124460"/>
                  </a:cubicBezTo>
                  <a:lnTo>
                    <a:pt x="1169242" y="1180823"/>
                  </a:lnTo>
                  <a:cubicBezTo>
                    <a:pt x="1169242" y="1249403"/>
                    <a:pt x="1113362" y="1305283"/>
                    <a:pt x="1044782" y="1305283"/>
                  </a:cubicBezTo>
                  <a:close/>
                </a:path>
              </a:pathLst>
            </a:custGeom>
            <a:solidFill>
              <a:srgbClr val="F5F5E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3788225" y="4550876"/>
            <a:ext cx="3884525" cy="3460188"/>
            <a:chOff x="0" y="0"/>
            <a:chExt cx="1169242" cy="104151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69242" cy="1041517"/>
            </a:xfrm>
            <a:custGeom>
              <a:avLst/>
              <a:gdLst/>
              <a:ahLst/>
              <a:cxnLst/>
              <a:rect r="r" b="b" t="t" l="l"/>
              <a:pathLst>
                <a:path h="1041517" w="1169242">
                  <a:moveTo>
                    <a:pt x="1044782" y="1041517"/>
                  </a:moveTo>
                  <a:lnTo>
                    <a:pt x="124460" y="1041517"/>
                  </a:lnTo>
                  <a:cubicBezTo>
                    <a:pt x="55880" y="1041517"/>
                    <a:pt x="0" y="985637"/>
                    <a:pt x="0" y="917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44782" y="0"/>
                  </a:lnTo>
                  <a:cubicBezTo>
                    <a:pt x="1113362" y="0"/>
                    <a:pt x="1169242" y="55880"/>
                    <a:pt x="1169242" y="124460"/>
                  </a:cubicBezTo>
                  <a:lnTo>
                    <a:pt x="1169242" y="917057"/>
                  </a:lnTo>
                  <a:cubicBezTo>
                    <a:pt x="1169242" y="985637"/>
                    <a:pt x="1113362" y="1041517"/>
                    <a:pt x="1044782" y="1041517"/>
                  </a:cubicBezTo>
                  <a:close/>
                </a:path>
              </a:pathLst>
            </a:custGeom>
            <a:solidFill>
              <a:srgbClr val="A7BCDC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5004513" y="4550876"/>
            <a:ext cx="3884525" cy="3898338"/>
            <a:chOff x="0" y="0"/>
            <a:chExt cx="1169242" cy="1173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69242" cy="1173400"/>
            </a:xfrm>
            <a:custGeom>
              <a:avLst/>
              <a:gdLst/>
              <a:ahLst/>
              <a:cxnLst/>
              <a:rect r="r" b="b" t="t" l="l"/>
              <a:pathLst>
                <a:path h="1173400" w="1169242">
                  <a:moveTo>
                    <a:pt x="1044782" y="1173400"/>
                  </a:moveTo>
                  <a:lnTo>
                    <a:pt x="124460" y="1173400"/>
                  </a:lnTo>
                  <a:cubicBezTo>
                    <a:pt x="55880" y="1173400"/>
                    <a:pt x="0" y="1117520"/>
                    <a:pt x="0" y="1048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44782" y="0"/>
                  </a:lnTo>
                  <a:cubicBezTo>
                    <a:pt x="1113362" y="0"/>
                    <a:pt x="1169242" y="55880"/>
                    <a:pt x="1169242" y="124460"/>
                  </a:cubicBezTo>
                  <a:lnTo>
                    <a:pt x="1169242" y="1048940"/>
                  </a:lnTo>
                  <a:cubicBezTo>
                    <a:pt x="1169242" y="1117520"/>
                    <a:pt x="1113362" y="1173400"/>
                    <a:pt x="1044782" y="1173400"/>
                  </a:cubicBezTo>
                  <a:close/>
                </a:path>
              </a:pathLst>
            </a:custGeom>
            <a:solidFill>
              <a:srgbClr val="A7BCDC"/>
            </a:solid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13321888" y="1599605"/>
            <a:ext cx="2770506" cy="2951271"/>
          </a:xfrm>
          <a:custGeom>
            <a:avLst/>
            <a:gdLst/>
            <a:ahLst/>
            <a:cxnLst/>
            <a:rect r="r" b="b" t="t" l="l"/>
            <a:pathLst>
              <a:path h="2951271" w="2770506">
                <a:moveTo>
                  <a:pt x="0" y="0"/>
                </a:moveTo>
                <a:lnTo>
                  <a:pt x="2770506" y="0"/>
                </a:lnTo>
                <a:lnTo>
                  <a:pt x="2770506" y="2951271"/>
                </a:lnTo>
                <a:lnTo>
                  <a:pt x="0" y="29512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4223481" y="5749392"/>
            <a:ext cx="1024682" cy="672564"/>
          </a:xfrm>
          <a:custGeom>
            <a:avLst/>
            <a:gdLst/>
            <a:ahLst/>
            <a:cxnLst/>
            <a:rect r="r" b="b" t="t" l="l"/>
            <a:pathLst>
              <a:path h="672564" w="1024682">
                <a:moveTo>
                  <a:pt x="0" y="0"/>
                </a:moveTo>
                <a:lnTo>
                  <a:pt x="1024682" y="0"/>
                </a:lnTo>
                <a:lnTo>
                  <a:pt x="1024682" y="672565"/>
                </a:lnTo>
                <a:lnTo>
                  <a:pt x="0" y="6725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8631659" y="5790521"/>
            <a:ext cx="1024682" cy="672564"/>
          </a:xfrm>
          <a:custGeom>
            <a:avLst/>
            <a:gdLst/>
            <a:ahLst/>
            <a:cxnLst/>
            <a:rect r="r" b="b" t="t" l="l"/>
            <a:pathLst>
              <a:path h="672564" w="1024682">
                <a:moveTo>
                  <a:pt x="0" y="0"/>
                </a:moveTo>
                <a:lnTo>
                  <a:pt x="1024682" y="0"/>
                </a:lnTo>
                <a:lnTo>
                  <a:pt x="1024682" y="672564"/>
                </a:lnTo>
                <a:lnTo>
                  <a:pt x="0" y="6725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038944" y="5790521"/>
            <a:ext cx="1024682" cy="672564"/>
          </a:xfrm>
          <a:custGeom>
            <a:avLst/>
            <a:gdLst/>
            <a:ahLst/>
            <a:cxnLst/>
            <a:rect r="r" b="b" t="t" l="l"/>
            <a:pathLst>
              <a:path h="672564" w="1024682">
                <a:moveTo>
                  <a:pt x="0" y="0"/>
                </a:moveTo>
                <a:lnTo>
                  <a:pt x="1024683" y="0"/>
                </a:lnTo>
                <a:lnTo>
                  <a:pt x="1024683" y="672564"/>
                </a:lnTo>
                <a:lnTo>
                  <a:pt x="0" y="6725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247296" y="1028700"/>
            <a:ext cx="2620434" cy="3522176"/>
          </a:xfrm>
          <a:custGeom>
            <a:avLst/>
            <a:gdLst/>
            <a:ahLst/>
            <a:cxnLst/>
            <a:rect r="r" b="b" t="t" l="l"/>
            <a:pathLst>
              <a:path h="3522176" w="2620434">
                <a:moveTo>
                  <a:pt x="0" y="0"/>
                </a:moveTo>
                <a:lnTo>
                  <a:pt x="2620433" y="0"/>
                </a:lnTo>
                <a:lnTo>
                  <a:pt x="2620433" y="3522176"/>
                </a:lnTo>
                <a:lnTo>
                  <a:pt x="0" y="35221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708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424364" y="4883823"/>
            <a:ext cx="838586" cy="949017"/>
          </a:xfrm>
          <a:custGeom>
            <a:avLst/>
            <a:gdLst/>
            <a:ahLst/>
            <a:cxnLst/>
            <a:rect r="r" b="b" t="t" l="l"/>
            <a:pathLst>
              <a:path h="949017" w="838586">
                <a:moveTo>
                  <a:pt x="0" y="0"/>
                </a:moveTo>
                <a:lnTo>
                  <a:pt x="838586" y="0"/>
                </a:lnTo>
                <a:lnTo>
                  <a:pt x="838586" y="949017"/>
                </a:lnTo>
                <a:lnTo>
                  <a:pt x="0" y="9490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2557513" y="4820171"/>
            <a:ext cx="1076321" cy="1076321"/>
          </a:xfrm>
          <a:custGeom>
            <a:avLst/>
            <a:gdLst/>
            <a:ahLst/>
            <a:cxnLst/>
            <a:rect r="r" b="b" t="t" l="l"/>
            <a:pathLst>
              <a:path h="1076321" w="1076321">
                <a:moveTo>
                  <a:pt x="0" y="0"/>
                </a:moveTo>
                <a:lnTo>
                  <a:pt x="1076320" y="0"/>
                </a:lnTo>
                <a:lnTo>
                  <a:pt x="1076320" y="1076321"/>
                </a:lnTo>
                <a:lnTo>
                  <a:pt x="0" y="10763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6203660" y="4763839"/>
            <a:ext cx="1486231" cy="1188985"/>
          </a:xfrm>
          <a:custGeom>
            <a:avLst/>
            <a:gdLst/>
            <a:ahLst/>
            <a:cxnLst/>
            <a:rect r="r" b="b" t="t" l="l"/>
            <a:pathLst>
              <a:path h="1188985" w="1486231">
                <a:moveTo>
                  <a:pt x="0" y="0"/>
                </a:moveTo>
                <a:lnTo>
                  <a:pt x="1486231" y="0"/>
                </a:lnTo>
                <a:lnTo>
                  <a:pt x="1486231" y="1188985"/>
                </a:lnTo>
                <a:lnTo>
                  <a:pt x="0" y="118898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0478833" y="4895560"/>
            <a:ext cx="1719597" cy="1038207"/>
          </a:xfrm>
          <a:custGeom>
            <a:avLst/>
            <a:gdLst/>
            <a:ahLst/>
            <a:cxnLst/>
            <a:rect r="r" b="b" t="t" l="l"/>
            <a:pathLst>
              <a:path h="1038207" w="1719597">
                <a:moveTo>
                  <a:pt x="0" y="0"/>
                </a:moveTo>
                <a:lnTo>
                  <a:pt x="1719597" y="0"/>
                </a:lnTo>
                <a:lnTo>
                  <a:pt x="1719597" y="1038207"/>
                </a:lnTo>
                <a:lnTo>
                  <a:pt x="0" y="103820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5088385" y="4740059"/>
            <a:ext cx="1284205" cy="1345616"/>
          </a:xfrm>
          <a:custGeom>
            <a:avLst/>
            <a:gdLst/>
            <a:ahLst/>
            <a:cxnLst/>
            <a:rect r="r" b="b" t="t" l="l"/>
            <a:pathLst>
              <a:path h="1345616" w="1284205">
                <a:moveTo>
                  <a:pt x="0" y="0"/>
                </a:moveTo>
                <a:lnTo>
                  <a:pt x="1284205" y="0"/>
                </a:lnTo>
                <a:lnTo>
                  <a:pt x="1284205" y="1345616"/>
                </a:lnTo>
                <a:lnTo>
                  <a:pt x="0" y="134561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9934977" y="6105269"/>
            <a:ext cx="2807308" cy="305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62942"/>
                </a:solidFill>
                <a:latin typeface="Now"/>
              </a:rPr>
              <a:t>Monitoramento de vacinação em tempo real  contabilizando doses aplicadas e coberturas por grupos.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95161" y="6105269"/>
            <a:ext cx="2807308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62942"/>
                </a:solidFill>
                <a:latin typeface="Now"/>
              </a:rPr>
              <a:t>Publicação do projeto nas principais lojas virtuais de aplicativos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326834" y="6105269"/>
            <a:ext cx="2807308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62942"/>
                </a:solidFill>
                <a:latin typeface="Now"/>
              </a:rPr>
              <a:t>Ampliação do público alvo a nível nacional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543121" y="6105269"/>
            <a:ext cx="2807308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62942"/>
                </a:solidFill>
                <a:latin typeface="Now"/>
              </a:rPr>
              <a:t>Integração com o banco de dados do Sistema Único de Saúde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324181" y="2302654"/>
            <a:ext cx="7639639" cy="974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6399">
                <a:solidFill>
                  <a:srgbClr val="000000"/>
                </a:solidFill>
                <a:latin typeface="Now Bold"/>
              </a:rPr>
              <a:t>Próximos Passos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310600"/>
            <a:ext cx="18288000" cy="5236410"/>
            <a:chOff x="0" y="0"/>
            <a:chExt cx="6186311" cy="17713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1771329"/>
            </a:xfrm>
            <a:custGeom>
              <a:avLst/>
              <a:gdLst/>
              <a:ahLst/>
              <a:cxnLst/>
              <a:rect r="r" b="b" t="t" l="l"/>
              <a:pathLst>
                <a:path h="1771329" w="6186311">
                  <a:moveTo>
                    <a:pt x="6061851" y="1771329"/>
                  </a:moveTo>
                  <a:lnTo>
                    <a:pt x="124460" y="1771329"/>
                  </a:lnTo>
                  <a:cubicBezTo>
                    <a:pt x="55880" y="1771329"/>
                    <a:pt x="0" y="1715449"/>
                    <a:pt x="0" y="164686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1646869"/>
                  </a:lnTo>
                  <a:cubicBezTo>
                    <a:pt x="6186311" y="1715449"/>
                    <a:pt x="6130431" y="1771329"/>
                    <a:pt x="6061851" y="1771329"/>
                  </a:cubicBezTo>
                  <a:close/>
                </a:path>
              </a:pathLst>
            </a:custGeom>
            <a:solidFill>
              <a:srgbClr val="4A64B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54598" y="3991015"/>
            <a:ext cx="12046525" cy="2678600"/>
            <a:chOff x="0" y="0"/>
            <a:chExt cx="4074997" cy="90609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74998" cy="906094"/>
            </a:xfrm>
            <a:custGeom>
              <a:avLst/>
              <a:gdLst/>
              <a:ahLst/>
              <a:cxnLst/>
              <a:rect r="r" b="b" t="t" l="l"/>
              <a:pathLst>
                <a:path h="906094" w="4074998">
                  <a:moveTo>
                    <a:pt x="3950538" y="906094"/>
                  </a:moveTo>
                  <a:lnTo>
                    <a:pt x="124460" y="906094"/>
                  </a:lnTo>
                  <a:cubicBezTo>
                    <a:pt x="55880" y="906094"/>
                    <a:pt x="0" y="850214"/>
                    <a:pt x="0" y="7816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50538" y="0"/>
                  </a:lnTo>
                  <a:cubicBezTo>
                    <a:pt x="4019117" y="0"/>
                    <a:pt x="4074998" y="55880"/>
                    <a:pt x="4074998" y="124460"/>
                  </a:cubicBezTo>
                  <a:lnTo>
                    <a:pt x="4074998" y="781634"/>
                  </a:lnTo>
                  <a:cubicBezTo>
                    <a:pt x="4074998" y="850214"/>
                    <a:pt x="4019117" y="906094"/>
                    <a:pt x="3950538" y="906094"/>
                  </a:cubicBezTo>
                  <a:close/>
                </a:path>
              </a:pathLst>
            </a:custGeom>
            <a:solidFill>
              <a:srgbClr val="09427D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683388" y="2984081"/>
            <a:ext cx="6045421" cy="6045421"/>
            <a:chOff x="0" y="0"/>
            <a:chExt cx="8060561" cy="8060561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8060561" cy="8060561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A64B8">
                  <a:alpha val="9804"/>
                </a:srgbClr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738634" y="738634"/>
              <a:ext cx="6583294" cy="658329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A64B8">
                  <a:alpha val="9804"/>
                </a:srgbClr>
              </a:solidFill>
            </p:spPr>
          </p:sp>
        </p:grpSp>
      </p:grpSp>
      <p:sp>
        <p:nvSpPr>
          <p:cNvPr name="TextBox 11" id="11"/>
          <p:cNvSpPr txBox="true"/>
          <p:nvPr/>
        </p:nvSpPr>
        <p:spPr>
          <a:xfrm rot="0">
            <a:off x="2490315" y="4472864"/>
            <a:ext cx="10175092" cy="1533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13"/>
              </a:lnSpc>
              <a:spcBef>
                <a:spcPct val="0"/>
              </a:spcBef>
            </a:pPr>
            <a:r>
              <a:rPr lang="en-US" sz="8867">
                <a:solidFill>
                  <a:srgbClr val="F5F5EF"/>
                </a:solidFill>
                <a:latin typeface="Now Bold"/>
              </a:rPr>
              <a:t>Muito obrigada!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3729386" y="2880881"/>
            <a:ext cx="1953424" cy="4898869"/>
          </a:xfrm>
          <a:custGeom>
            <a:avLst/>
            <a:gdLst/>
            <a:ahLst/>
            <a:cxnLst/>
            <a:rect r="r" b="b" t="t" l="l"/>
            <a:pathLst>
              <a:path h="4898869" w="1953424">
                <a:moveTo>
                  <a:pt x="0" y="0"/>
                </a:moveTo>
                <a:lnTo>
                  <a:pt x="1953424" y="0"/>
                </a:lnTo>
                <a:lnTo>
                  <a:pt x="1953424" y="4898869"/>
                </a:lnTo>
                <a:lnTo>
                  <a:pt x="0" y="48988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466334"/>
            <a:ext cx="18288000" cy="4949208"/>
            <a:chOff x="0" y="0"/>
            <a:chExt cx="6186311" cy="16741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1674177"/>
            </a:xfrm>
            <a:custGeom>
              <a:avLst/>
              <a:gdLst/>
              <a:ahLst/>
              <a:cxnLst/>
              <a:rect r="r" b="b" t="t" l="l"/>
              <a:pathLst>
                <a:path h="1674177" w="6186311">
                  <a:moveTo>
                    <a:pt x="6061851" y="1674176"/>
                  </a:moveTo>
                  <a:lnTo>
                    <a:pt x="124460" y="1674176"/>
                  </a:lnTo>
                  <a:cubicBezTo>
                    <a:pt x="55880" y="1674176"/>
                    <a:pt x="0" y="1618297"/>
                    <a:pt x="0" y="154971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1549717"/>
                  </a:lnTo>
                  <a:cubicBezTo>
                    <a:pt x="6186311" y="1618297"/>
                    <a:pt x="6130431" y="1674177"/>
                    <a:pt x="6061851" y="1674177"/>
                  </a:cubicBezTo>
                  <a:close/>
                </a:path>
              </a:pathLst>
            </a:custGeom>
            <a:solidFill>
              <a:srgbClr val="4A64B8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2345948" y="4349917"/>
            <a:ext cx="2544612" cy="2544612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2"/>
              <a:stretch>
                <a:fillRect l="-10" t="0" r="-10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6080644" y="4349917"/>
            <a:ext cx="2544612" cy="2544612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9300" t="-17415" r="-8138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9916316" y="4349917"/>
            <a:ext cx="2544612" cy="2544612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0" t="-24536" r="0" b="-53205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6545738" y="4478459"/>
            <a:ext cx="2871389" cy="5937083"/>
          </a:xfrm>
          <a:custGeom>
            <a:avLst/>
            <a:gdLst/>
            <a:ahLst/>
            <a:cxnLst/>
            <a:rect r="r" b="b" t="t" l="l"/>
            <a:pathLst>
              <a:path h="5937083" w="2871389">
                <a:moveTo>
                  <a:pt x="0" y="0"/>
                </a:moveTo>
                <a:lnTo>
                  <a:pt x="2871389" y="0"/>
                </a:lnTo>
                <a:lnTo>
                  <a:pt x="2871389" y="5937083"/>
                </a:lnTo>
                <a:lnTo>
                  <a:pt x="0" y="59370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-1281686" y="4349917"/>
            <a:ext cx="2871389" cy="5937083"/>
          </a:xfrm>
          <a:custGeom>
            <a:avLst/>
            <a:gdLst/>
            <a:ahLst/>
            <a:cxnLst/>
            <a:rect r="r" b="b" t="t" l="l"/>
            <a:pathLst>
              <a:path h="5937083" w="2871389">
                <a:moveTo>
                  <a:pt x="2871389" y="0"/>
                </a:moveTo>
                <a:lnTo>
                  <a:pt x="0" y="0"/>
                </a:lnTo>
                <a:lnTo>
                  <a:pt x="0" y="5937083"/>
                </a:lnTo>
                <a:lnTo>
                  <a:pt x="2871389" y="5937083"/>
                </a:lnTo>
                <a:lnTo>
                  <a:pt x="287138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3625920" y="4351849"/>
            <a:ext cx="2544612" cy="2544612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0" t="-2322" r="0" b="-30984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804278" y="7235488"/>
            <a:ext cx="3627952" cy="631202"/>
            <a:chOff x="0" y="0"/>
            <a:chExt cx="4837269" cy="841602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28575"/>
              <a:ext cx="4837269" cy="372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85"/>
                </a:lnSpc>
                <a:spcBef>
                  <a:spcPct val="0"/>
                </a:spcBef>
              </a:pPr>
              <a:r>
                <a:rPr lang="en-US" sz="1703">
                  <a:solidFill>
                    <a:srgbClr val="F5F5EF"/>
                  </a:solidFill>
                  <a:latin typeface="Now Bold"/>
                </a:rPr>
                <a:t>Idian Capozzoli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522482"/>
              <a:ext cx="4837269" cy="319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44"/>
                </a:lnSpc>
                <a:spcBef>
                  <a:spcPct val="0"/>
                </a:spcBef>
              </a:pPr>
              <a:r>
                <a:rPr lang="en-US" sz="1460">
                  <a:solidFill>
                    <a:srgbClr val="F5F5EF"/>
                  </a:solidFill>
                  <a:latin typeface="Now"/>
                </a:rPr>
                <a:t>Desenvolvedora Back-End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767454" y="7235488"/>
            <a:ext cx="3170992" cy="631202"/>
            <a:chOff x="0" y="0"/>
            <a:chExt cx="4227989" cy="841602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28575"/>
              <a:ext cx="4227989" cy="372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385"/>
                </a:lnSpc>
                <a:spcBef>
                  <a:spcPct val="0"/>
                </a:spcBef>
              </a:pPr>
              <a:r>
                <a:rPr lang="en-US" sz="1703">
                  <a:solidFill>
                    <a:srgbClr val="F5F5EF"/>
                  </a:solidFill>
                  <a:latin typeface="Now Bold"/>
                </a:rPr>
                <a:t>Júlia Silva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522482"/>
              <a:ext cx="4227989" cy="319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044"/>
                </a:lnSpc>
                <a:spcBef>
                  <a:spcPct val="0"/>
                </a:spcBef>
              </a:pPr>
              <a:r>
                <a:rPr lang="en-US" sz="1460">
                  <a:solidFill>
                    <a:srgbClr val="F5F5EF"/>
                  </a:solidFill>
                  <a:latin typeface="Now"/>
                </a:rPr>
                <a:t>Desenvolvedora Front-End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603126" y="7235488"/>
            <a:ext cx="3170992" cy="631202"/>
            <a:chOff x="0" y="0"/>
            <a:chExt cx="4227989" cy="841602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28575"/>
              <a:ext cx="4227989" cy="372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385"/>
                </a:lnSpc>
                <a:spcBef>
                  <a:spcPct val="0"/>
                </a:spcBef>
              </a:pPr>
              <a:r>
                <a:rPr lang="en-US" sz="1703">
                  <a:solidFill>
                    <a:srgbClr val="F5F5EF"/>
                  </a:solidFill>
                  <a:latin typeface="Now Bold"/>
                </a:rPr>
                <a:t>Laura Godoy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522482"/>
              <a:ext cx="4227989" cy="319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044"/>
                </a:lnSpc>
                <a:spcBef>
                  <a:spcPct val="0"/>
                </a:spcBef>
              </a:pPr>
              <a:r>
                <a:rPr lang="en-US" sz="1460">
                  <a:solidFill>
                    <a:srgbClr val="F5F5EF"/>
                  </a:solidFill>
                  <a:latin typeface="Now"/>
                </a:rPr>
                <a:t>Designer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619854" y="1210541"/>
            <a:ext cx="11048293" cy="1925982"/>
            <a:chOff x="0" y="0"/>
            <a:chExt cx="14731057" cy="2567976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0"/>
              <a:ext cx="14731057" cy="18394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979"/>
                </a:lnSpc>
              </a:pPr>
              <a:r>
                <a:rPr lang="en-US" sz="9149">
                  <a:solidFill>
                    <a:srgbClr val="000000"/>
                  </a:solidFill>
                  <a:latin typeface="Now Bold"/>
                </a:rPr>
                <a:t>Lovelacers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1953075"/>
              <a:ext cx="14731057" cy="6149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42"/>
                </a:lnSpc>
                <a:spcBef>
                  <a:spcPct val="0"/>
                </a:spcBef>
              </a:pPr>
              <a:r>
                <a:rPr lang="en-US" sz="2744">
                  <a:solidFill>
                    <a:srgbClr val="000000"/>
                  </a:solidFill>
                  <a:latin typeface="Now Bold"/>
                </a:rPr>
                <a:t>ImuniAção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312730" y="7237420"/>
            <a:ext cx="3170992" cy="631202"/>
            <a:chOff x="0" y="0"/>
            <a:chExt cx="4227989" cy="841602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-28575"/>
              <a:ext cx="4227989" cy="372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385"/>
                </a:lnSpc>
                <a:spcBef>
                  <a:spcPct val="0"/>
                </a:spcBef>
              </a:pPr>
              <a:r>
                <a:rPr lang="en-US" sz="1703">
                  <a:solidFill>
                    <a:srgbClr val="F5F5EF"/>
                  </a:solidFill>
                  <a:latin typeface="Now Bold"/>
                </a:rPr>
                <a:t>Xiomara Chacon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522482"/>
              <a:ext cx="4227989" cy="319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044"/>
                </a:lnSpc>
                <a:spcBef>
                  <a:spcPct val="0"/>
                </a:spcBef>
              </a:pPr>
              <a:r>
                <a:rPr lang="en-US" sz="1460">
                  <a:solidFill>
                    <a:srgbClr val="F5F5EF"/>
                  </a:solidFill>
                  <a:latin typeface="Now"/>
                </a:rPr>
                <a:t>Cientista de Dados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A64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6731" y="4328076"/>
            <a:ext cx="8865396" cy="4607200"/>
            <a:chOff x="0" y="0"/>
            <a:chExt cx="11820528" cy="614293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1820528" cy="6142933"/>
              <a:chOff x="0" y="0"/>
              <a:chExt cx="2998912" cy="155848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998912" cy="1558485"/>
              </a:xfrm>
              <a:custGeom>
                <a:avLst/>
                <a:gdLst/>
                <a:ahLst/>
                <a:cxnLst/>
                <a:rect r="r" b="b" t="t" l="l"/>
                <a:pathLst>
                  <a:path h="1558485" w="2998912">
                    <a:moveTo>
                      <a:pt x="2874452" y="1558485"/>
                    </a:moveTo>
                    <a:lnTo>
                      <a:pt x="124460" y="1558485"/>
                    </a:lnTo>
                    <a:cubicBezTo>
                      <a:pt x="55880" y="1558485"/>
                      <a:pt x="0" y="1502605"/>
                      <a:pt x="0" y="143402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874452" y="0"/>
                    </a:lnTo>
                    <a:cubicBezTo>
                      <a:pt x="2943032" y="0"/>
                      <a:pt x="2998912" y="55880"/>
                      <a:pt x="2998912" y="124460"/>
                    </a:cubicBezTo>
                    <a:lnTo>
                      <a:pt x="2998912" y="1434025"/>
                    </a:lnTo>
                    <a:cubicBezTo>
                      <a:pt x="2998912" y="1502605"/>
                      <a:pt x="2943032" y="1558485"/>
                      <a:pt x="2874452" y="1558485"/>
                    </a:cubicBezTo>
                    <a:close/>
                  </a:path>
                </a:pathLst>
              </a:custGeom>
              <a:solidFill>
                <a:srgbClr val="09427D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763964" y="1095028"/>
              <a:ext cx="10241711" cy="38481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19"/>
                </a:lnSpc>
              </a:pPr>
              <a:r>
                <a:rPr lang="en-US" sz="3299">
                  <a:solidFill>
                    <a:srgbClr val="F5F5EF"/>
                  </a:solidFill>
                  <a:latin typeface="Now Bold"/>
                </a:rPr>
                <a:t>Dona Joana</a:t>
              </a:r>
            </a:p>
            <a:p>
              <a:pPr marL="712462" indent="-356231" lvl="1">
                <a:lnSpc>
                  <a:spcPts val="4619"/>
                </a:lnSpc>
                <a:buFont typeface="Arial"/>
                <a:buChar char="•"/>
              </a:pPr>
              <a:r>
                <a:rPr lang="en-US" sz="3299">
                  <a:solidFill>
                    <a:srgbClr val="F5F5EF"/>
                  </a:solidFill>
                  <a:latin typeface="Now"/>
                </a:rPr>
                <a:t>Responsável pelo núcleo familiar;</a:t>
              </a:r>
            </a:p>
            <a:p>
              <a:pPr marL="712462" indent="-356231" lvl="1">
                <a:lnSpc>
                  <a:spcPts val="4619"/>
                </a:lnSpc>
                <a:buFont typeface="Arial"/>
                <a:buChar char="•"/>
              </a:pPr>
              <a:r>
                <a:rPr lang="en-US" sz="3299">
                  <a:solidFill>
                    <a:srgbClr val="F5F5EF"/>
                  </a:solidFill>
                  <a:latin typeface="Now"/>
                </a:rPr>
                <a:t>Mãe de dois filhos; </a:t>
              </a:r>
            </a:p>
            <a:p>
              <a:pPr algn="just" marL="712462" indent="-356231" lvl="1">
                <a:lnSpc>
                  <a:spcPts val="4619"/>
                </a:lnSpc>
                <a:buFont typeface="Arial"/>
                <a:buChar char="•"/>
              </a:pPr>
              <a:r>
                <a:rPr lang="en-US" sz="3299">
                  <a:solidFill>
                    <a:srgbClr val="F5F5EF"/>
                  </a:solidFill>
                  <a:latin typeface="Now"/>
                </a:rPr>
                <a:t>Esposa de seu Filó;</a:t>
              </a:r>
            </a:p>
            <a:p>
              <a:pPr marL="712462" indent="-356231" lvl="1">
                <a:lnSpc>
                  <a:spcPts val="4619"/>
                </a:lnSpc>
                <a:buFont typeface="Arial"/>
                <a:buChar char="•"/>
              </a:pPr>
              <a:r>
                <a:rPr lang="en-US" sz="3299">
                  <a:solidFill>
                    <a:srgbClr val="F5F5EF"/>
                  </a:solidFill>
                  <a:latin typeface="Now"/>
                </a:rPr>
                <a:t>Filha do senhor Timóteo.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061553" y="4354508"/>
            <a:ext cx="7479715" cy="4554335"/>
            <a:chOff x="0" y="0"/>
            <a:chExt cx="2752153" cy="16757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52153" cy="1675762"/>
            </a:xfrm>
            <a:custGeom>
              <a:avLst/>
              <a:gdLst/>
              <a:ahLst/>
              <a:cxnLst/>
              <a:rect r="r" b="b" t="t" l="l"/>
              <a:pathLst>
                <a:path h="1675762" w="2752153">
                  <a:moveTo>
                    <a:pt x="2627693" y="1675762"/>
                  </a:moveTo>
                  <a:lnTo>
                    <a:pt x="124460" y="1675762"/>
                  </a:lnTo>
                  <a:cubicBezTo>
                    <a:pt x="55880" y="1675762"/>
                    <a:pt x="0" y="1619882"/>
                    <a:pt x="0" y="15513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27693" y="0"/>
                  </a:lnTo>
                  <a:cubicBezTo>
                    <a:pt x="2696273" y="0"/>
                    <a:pt x="2752153" y="55880"/>
                    <a:pt x="2752153" y="124460"/>
                  </a:cubicBezTo>
                  <a:lnTo>
                    <a:pt x="2752153" y="1551303"/>
                  </a:lnTo>
                  <a:cubicBezTo>
                    <a:pt x="2752153" y="1619882"/>
                    <a:pt x="2696273" y="1675762"/>
                    <a:pt x="2627693" y="1675762"/>
                  </a:cubicBezTo>
                  <a:close/>
                </a:path>
              </a:pathLst>
            </a:custGeom>
            <a:solidFill>
              <a:srgbClr val="162942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624157" y="5731589"/>
            <a:ext cx="6354509" cy="3177254"/>
            <a:chOff x="0" y="0"/>
            <a:chExt cx="8472678" cy="4236339"/>
          </a:xfrm>
        </p:grpSpPr>
        <p:sp>
          <p:nvSpPr>
            <p:cNvPr name="Freeform 9" id="9"/>
            <p:cNvSpPr/>
            <p:nvPr/>
          </p:nvSpPr>
          <p:spPr>
            <a:xfrm flipH="false" flipV="false" rot="-10800000">
              <a:off x="0" y="0"/>
              <a:ext cx="8472678" cy="4236339"/>
            </a:xfrm>
            <a:custGeom>
              <a:avLst/>
              <a:gdLst/>
              <a:ahLst/>
              <a:cxnLst/>
              <a:rect r="r" b="b" t="t" l="l"/>
              <a:pathLst>
                <a:path h="4236339" w="8472678">
                  <a:moveTo>
                    <a:pt x="0" y="0"/>
                  </a:moveTo>
                  <a:lnTo>
                    <a:pt x="8472678" y="0"/>
                  </a:lnTo>
                  <a:lnTo>
                    <a:pt x="8472678" y="4236339"/>
                  </a:lnTo>
                  <a:lnTo>
                    <a:pt x="0" y="42363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10800000">
              <a:off x="884291" y="884291"/>
              <a:ext cx="6704097" cy="3352049"/>
            </a:xfrm>
            <a:custGeom>
              <a:avLst/>
              <a:gdLst/>
              <a:ahLst/>
              <a:cxnLst/>
              <a:rect r="r" b="b" t="t" l="l"/>
              <a:pathLst>
                <a:path h="3352049" w="6704097">
                  <a:moveTo>
                    <a:pt x="0" y="0"/>
                  </a:moveTo>
                  <a:lnTo>
                    <a:pt x="6704097" y="0"/>
                  </a:lnTo>
                  <a:lnTo>
                    <a:pt x="6704097" y="3352048"/>
                  </a:lnTo>
                  <a:lnTo>
                    <a:pt x="0" y="3352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0332669" y="4091618"/>
            <a:ext cx="6937484" cy="5463268"/>
          </a:xfrm>
          <a:custGeom>
            <a:avLst/>
            <a:gdLst/>
            <a:ahLst/>
            <a:cxnLst/>
            <a:rect r="r" b="b" t="t" l="l"/>
            <a:pathLst>
              <a:path h="5463268" w="6937484">
                <a:moveTo>
                  <a:pt x="0" y="0"/>
                </a:moveTo>
                <a:lnTo>
                  <a:pt x="6937484" y="0"/>
                </a:lnTo>
                <a:lnTo>
                  <a:pt x="6937484" y="5463268"/>
                </a:lnTo>
                <a:lnTo>
                  <a:pt x="0" y="54632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361629"/>
            <a:ext cx="15949965" cy="221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439"/>
              </a:lnSpc>
            </a:pPr>
            <a:r>
              <a:rPr lang="en-US" sz="4599">
                <a:solidFill>
                  <a:srgbClr val="211F30"/>
                </a:solidFill>
                <a:latin typeface="Now Bold"/>
              </a:rPr>
              <a:t>Problemática: o direito à saúde</a:t>
            </a:r>
          </a:p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5F5EF"/>
                </a:solidFill>
                <a:latin typeface="Now Bold"/>
              </a:rPr>
              <a:t>Baixa cobertura vacinal e a evidente falta de informação da população sobre a importância das vacinas.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310600"/>
            <a:ext cx="18288000" cy="5236410"/>
            <a:chOff x="0" y="0"/>
            <a:chExt cx="6186311" cy="17713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1771329"/>
            </a:xfrm>
            <a:custGeom>
              <a:avLst/>
              <a:gdLst/>
              <a:ahLst/>
              <a:cxnLst/>
              <a:rect r="r" b="b" t="t" l="l"/>
              <a:pathLst>
                <a:path h="1771329" w="6186311">
                  <a:moveTo>
                    <a:pt x="6061851" y="1771329"/>
                  </a:moveTo>
                  <a:lnTo>
                    <a:pt x="124460" y="1771329"/>
                  </a:lnTo>
                  <a:cubicBezTo>
                    <a:pt x="55880" y="1771329"/>
                    <a:pt x="0" y="1715449"/>
                    <a:pt x="0" y="164686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1646869"/>
                  </a:lnTo>
                  <a:cubicBezTo>
                    <a:pt x="6186311" y="1715449"/>
                    <a:pt x="6130431" y="1771329"/>
                    <a:pt x="6061851" y="1771329"/>
                  </a:cubicBezTo>
                  <a:close/>
                </a:path>
              </a:pathLst>
            </a:custGeom>
            <a:solidFill>
              <a:srgbClr val="4A64B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3976668"/>
            <a:ext cx="12046525" cy="2333663"/>
            <a:chOff x="0" y="0"/>
            <a:chExt cx="4074997" cy="7894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74998" cy="789412"/>
            </a:xfrm>
            <a:custGeom>
              <a:avLst/>
              <a:gdLst/>
              <a:ahLst/>
              <a:cxnLst/>
              <a:rect r="r" b="b" t="t" l="l"/>
              <a:pathLst>
                <a:path h="789412" w="4074998">
                  <a:moveTo>
                    <a:pt x="3950538" y="789412"/>
                  </a:moveTo>
                  <a:lnTo>
                    <a:pt x="124460" y="789412"/>
                  </a:lnTo>
                  <a:cubicBezTo>
                    <a:pt x="55880" y="789412"/>
                    <a:pt x="0" y="733532"/>
                    <a:pt x="0" y="66495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50538" y="0"/>
                  </a:lnTo>
                  <a:cubicBezTo>
                    <a:pt x="4019117" y="0"/>
                    <a:pt x="4074998" y="55880"/>
                    <a:pt x="4074998" y="124460"/>
                  </a:cubicBezTo>
                  <a:lnTo>
                    <a:pt x="4074998" y="664952"/>
                  </a:lnTo>
                  <a:cubicBezTo>
                    <a:pt x="4074998" y="733532"/>
                    <a:pt x="4019117" y="789412"/>
                    <a:pt x="3950538" y="789412"/>
                  </a:cubicBezTo>
                  <a:close/>
                </a:path>
              </a:pathLst>
            </a:custGeom>
            <a:solidFill>
              <a:srgbClr val="A7BCDC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-2530064" y="6828001"/>
            <a:ext cx="6470380" cy="6470380"/>
            <a:chOff x="0" y="0"/>
            <a:chExt cx="8627173" cy="8627173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8627173" cy="8627173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A64B8">
                  <a:alpha val="9804"/>
                </a:srgbClr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790555" y="790555"/>
              <a:ext cx="7046062" cy="7046062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A64B8">
                  <a:alpha val="9804"/>
                </a:srgbClr>
              </a:solidFill>
            </p:spPr>
          </p:sp>
        </p:grpSp>
      </p:grpSp>
      <p:grpSp>
        <p:nvGrpSpPr>
          <p:cNvPr name="Group 11" id="11"/>
          <p:cNvGrpSpPr/>
          <p:nvPr/>
        </p:nvGrpSpPr>
        <p:grpSpPr>
          <a:xfrm rot="0">
            <a:off x="5136891" y="6579700"/>
            <a:ext cx="12046525" cy="2678600"/>
            <a:chOff x="0" y="0"/>
            <a:chExt cx="4074997" cy="90609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74998" cy="906094"/>
            </a:xfrm>
            <a:custGeom>
              <a:avLst/>
              <a:gdLst/>
              <a:ahLst/>
              <a:cxnLst/>
              <a:rect r="r" b="b" t="t" l="l"/>
              <a:pathLst>
                <a:path h="906094" w="4074998">
                  <a:moveTo>
                    <a:pt x="3950538" y="906094"/>
                  </a:moveTo>
                  <a:lnTo>
                    <a:pt x="124460" y="906094"/>
                  </a:lnTo>
                  <a:cubicBezTo>
                    <a:pt x="55880" y="906094"/>
                    <a:pt x="0" y="850214"/>
                    <a:pt x="0" y="7816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50538" y="0"/>
                  </a:lnTo>
                  <a:cubicBezTo>
                    <a:pt x="4019117" y="0"/>
                    <a:pt x="4074998" y="55880"/>
                    <a:pt x="4074998" y="124460"/>
                  </a:cubicBezTo>
                  <a:lnTo>
                    <a:pt x="4074998" y="781634"/>
                  </a:lnTo>
                  <a:cubicBezTo>
                    <a:pt x="4074998" y="850214"/>
                    <a:pt x="4019117" y="906094"/>
                    <a:pt x="3950538" y="906094"/>
                  </a:cubicBezTo>
                  <a:close/>
                </a:path>
              </a:pathLst>
            </a:custGeom>
            <a:solidFill>
              <a:srgbClr val="09427D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6538418" y="1026558"/>
            <a:ext cx="10720882" cy="2683410"/>
            <a:chOff x="0" y="0"/>
            <a:chExt cx="4074997" cy="101996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074998" cy="1019962"/>
            </a:xfrm>
            <a:custGeom>
              <a:avLst/>
              <a:gdLst/>
              <a:ahLst/>
              <a:cxnLst/>
              <a:rect r="r" b="b" t="t" l="l"/>
              <a:pathLst>
                <a:path h="1019962" w="4074998">
                  <a:moveTo>
                    <a:pt x="3950538" y="1019962"/>
                  </a:moveTo>
                  <a:lnTo>
                    <a:pt x="124460" y="1019962"/>
                  </a:lnTo>
                  <a:cubicBezTo>
                    <a:pt x="55880" y="1019962"/>
                    <a:pt x="0" y="964082"/>
                    <a:pt x="0" y="8955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50538" y="0"/>
                  </a:lnTo>
                  <a:cubicBezTo>
                    <a:pt x="4019117" y="0"/>
                    <a:pt x="4074998" y="55880"/>
                    <a:pt x="4074998" y="124460"/>
                  </a:cubicBezTo>
                  <a:lnTo>
                    <a:pt x="4074998" y="895502"/>
                  </a:lnTo>
                  <a:cubicBezTo>
                    <a:pt x="4074998" y="964082"/>
                    <a:pt x="4019117" y="1019962"/>
                    <a:pt x="3950538" y="1019962"/>
                  </a:cubicBezTo>
                  <a:close/>
                </a:path>
              </a:pathLst>
            </a:custGeom>
            <a:solidFill>
              <a:srgbClr val="F5F5EF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0" y="6579333"/>
            <a:ext cx="3096089" cy="3828787"/>
          </a:xfrm>
          <a:custGeom>
            <a:avLst/>
            <a:gdLst/>
            <a:ahLst/>
            <a:cxnLst/>
            <a:rect r="r" b="b" t="t" l="l"/>
            <a:pathLst>
              <a:path h="3828787" w="3096089">
                <a:moveTo>
                  <a:pt x="0" y="0"/>
                </a:moveTo>
                <a:lnTo>
                  <a:pt x="3096089" y="0"/>
                </a:lnTo>
                <a:lnTo>
                  <a:pt x="3096089" y="3828787"/>
                </a:lnTo>
                <a:lnTo>
                  <a:pt x="0" y="38287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25403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371073" y="3976668"/>
            <a:ext cx="1859086" cy="2333663"/>
          </a:xfrm>
          <a:custGeom>
            <a:avLst/>
            <a:gdLst/>
            <a:ahLst/>
            <a:cxnLst/>
            <a:rect r="r" b="b" t="t" l="l"/>
            <a:pathLst>
              <a:path h="2333663" w="1859086">
                <a:moveTo>
                  <a:pt x="0" y="0"/>
                </a:moveTo>
                <a:lnTo>
                  <a:pt x="1859086" y="0"/>
                </a:lnTo>
                <a:lnTo>
                  <a:pt x="1859086" y="2333664"/>
                </a:lnTo>
                <a:lnTo>
                  <a:pt x="0" y="23336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861763" y="4223952"/>
            <a:ext cx="10380399" cy="1362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5"/>
              </a:lnSpc>
              <a:spcBef>
                <a:spcPct val="0"/>
              </a:spcBef>
            </a:pPr>
            <a:r>
              <a:rPr lang="en-US" sz="2597">
                <a:solidFill>
                  <a:srgbClr val="211F30"/>
                </a:solidFill>
                <a:latin typeface="Now"/>
              </a:rPr>
              <a:t> Segundo a Revista Fapesp o desconhecimento de quais são os imunizantes que integram o calendário nacional de vacinação é uma das causas da não vacinação no Brasil.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61763" y="5725337"/>
            <a:ext cx="10380399" cy="280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6"/>
              </a:lnSpc>
              <a:spcBef>
                <a:spcPct val="0"/>
              </a:spcBef>
            </a:pPr>
            <a:r>
              <a:rPr lang="en-US" sz="1704">
                <a:solidFill>
                  <a:srgbClr val="211F30"/>
                </a:solidFill>
                <a:latin typeface="Now"/>
              </a:rPr>
              <a:t>Revista Fapesp - 2018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5553423" y="6828001"/>
            <a:ext cx="11213462" cy="2181997"/>
            <a:chOff x="0" y="0"/>
            <a:chExt cx="14951283" cy="2909329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57150"/>
              <a:ext cx="14951283" cy="24075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635"/>
                </a:lnSpc>
                <a:spcBef>
                  <a:spcPct val="0"/>
                </a:spcBef>
              </a:pPr>
              <a:r>
                <a:rPr lang="en-US" sz="2597">
                  <a:solidFill>
                    <a:srgbClr val="F5F5EF"/>
                  </a:solidFill>
                  <a:latin typeface="Now"/>
                </a:rPr>
                <a:t>“Muitos pais nunca ouviram falar de pólio, rubéola e difteria. Por essa razão, não levam os filhos para se proteger”, além disto, “Alguns se esquecem ou deixam para depois” nota o pediatra Juarez Cunha, presidente da Sociedade Brasileira de Imunizações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2544773"/>
              <a:ext cx="14951283" cy="364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386"/>
                </a:lnSpc>
                <a:spcBef>
                  <a:spcPct val="0"/>
                </a:spcBef>
              </a:pPr>
              <a:r>
                <a:rPr lang="en-US" sz="1704">
                  <a:solidFill>
                    <a:srgbClr val="FFFFFF"/>
                  </a:solidFill>
                  <a:latin typeface="Now"/>
                </a:rPr>
                <a:t>Veja Saúde -2021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7135181" y="1207819"/>
            <a:ext cx="9527357" cy="1211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4"/>
              </a:lnSpc>
              <a:spcBef>
                <a:spcPct val="0"/>
              </a:spcBef>
            </a:pPr>
            <a:r>
              <a:rPr lang="en-US" sz="6996">
                <a:solidFill>
                  <a:srgbClr val="182D88"/>
                </a:solidFill>
                <a:latin typeface="Now Bold"/>
              </a:rPr>
              <a:t>2 a 3 milhões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135181" y="2586891"/>
            <a:ext cx="9527357" cy="798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3"/>
              </a:lnSpc>
            </a:pPr>
            <a:r>
              <a:rPr lang="en-US" sz="2295">
                <a:solidFill>
                  <a:srgbClr val="182D88"/>
                </a:solidFill>
                <a:latin typeface="Now"/>
              </a:rPr>
              <a:t>de mortes são evitadas em todo o mundo devido a vacinação.</a:t>
            </a:r>
          </a:p>
          <a:p>
            <a:pPr algn="ctr" marL="0" indent="0" lvl="0">
              <a:lnSpc>
                <a:spcPts val="3213"/>
              </a:lnSpc>
              <a:spcBef>
                <a:spcPct val="0"/>
              </a:spcBef>
            </a:pPr>
            <a:r>
              <a:rPr lang="en-US" sz="2295">
                <a:solidFill>
                  <a:srgbClr val="182D88"/>
                </a:solidFill>
                <a:latin typeface="Now"/>
              </a:rPr>
              <a:t>Fonte: OMS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A64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373012" y="4417496"/>
            <a:ext cx="10105788" cy="10105788"/>
            <a:chOff x="0" y="0"/>
            <a:chExt cx="13474384" cy="1347438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3474384" cy="1347438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9804"/>
                </a:srgbClr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1234732" y="1234732"/>
              <a:ext cx="11004920" cy="11004920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9804"/>
                </a:srgbClr>
              </a:solidFill>
            </p:spPr>
          </p:sp>
        </p:grpSp>
      </p:grpSp>
      <p:sp>
        <p:nvSpPr>
          <p:cNvPr name="Freeform 7" id="7"/>
          <p:cNvSpPr/>
          <p:nvPr/>
        </p:nvSpPr>
        <p:spPr>
          <a:xfrm flipH="false" flipV="false" rot="0">
            <a:off x="16422648" y="5118461"/>
            <a:ext cx="2871389" cy="5937083"/>
          </a:xfrm>
          <a:custGeom>
            <a:avLst/>
            <a:gdLst/>
            <a:ahLst/>
            <a:cxnLst/>
            <a:rect r="r" b="b" t="t" l="l"/>
            <a:pathLst>
              <a:path h="5937083" w="2871389">
                <a:moveTo>
                  <a:pt x="0" y="0"/>
                </a:moveTo>
                <a:lnTo>
                  <a:pt x="2871389" y="0"/>
                </a:lnTo>
                <a:lnTo>
                  <a:pt x="2871389" y="5937083"/>
                </a:lnTo>
                <a:lnTo>
                  <a:pt x="0" y="59370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574216" y="1056669"/>
            <a:ext cx="5848432" cy="8173662"/>
            <a:chOff x="0" y="0"/>
            <a:chExt cx="7797909" cy="10898216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7797909" cy="10898216"/>
              <a:chOff x="0" y="0"/>
              <a:chExt cx="2198232" cy="3072209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198232" cy="3072210"/>
              </a:xfrm>
              <a:custGeom>
                <a:avLst/>
                <a:gdLst/>
                <a:ahLst/>
                <a:cxnLst/>
                <a:rect r="r" b="b" t="t" l="l"/>
                <a:pathLst>
                  <a:path h="3072210" w="2198232">
                    <a:moveTo>
                      <a:pt x="2073772" y="3072209"/>
                    </a:moveTo>
                    <a:lnTo>
                      <a:pt x="124460" y="3072209"/>
                    </a:lnTo>
                    <a:cubicBezTo>
                      <a:pt x="55880" y="3072209"/>
                      <a:pt x="0" y="3016329"/>
                      <a:pt x="0" y="294774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073772" y="0"/>
                    </a:lnTo>
                    <a:cubicBezTo>
                      <a:pt x="2142352" y="0"/>
                      <a:pt x="2198232" y="55880"/>
                      <a:pt x="2198232" y="124460"/>
                    </a:cubicBezTo>
                    <a:lnTo>
                      <a:pt x="2198232" y="2947750"/>
                    </a:lnTo>
                    <a:cubicBezTo>
                      <a:pt x="2198232" y="3016329"/>
                      <a:pt x="2142352" y="3072210"/>
                      <a:pt x="2073772" y="3072210"/>
                    </a:cubicBezTo>
                    <a:close/>
                  </a:path>
                </a:pathLst>
              </a:custGeom>
              <a:solidFill>
                <a:srgbClr val="162942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826409" y="2977737"/>
              <a:ext cx="6145090" cy="64615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609"/>
                </a:lnSpc>
              </a:pPr>
              <a:r>
                <a:rPr lang="en-US" sz="1863">
                  <a:solidFill>
                    <a:srgbClr val="FFFFFF"/>
                  </a:solidFill>
                  <a:latin typeface="Now"/>
                </a:rPr>
                <a:t>No ano 2019 teve a maior incidência de casos. </a:t>
              </a:r>
            </a:p>
            <a:p>
              <a:pPr algn="just">
                <a:lnSpc>
                  <a:spcPts val="2609"/>
                </a:lnSpc>
              </a:pPr>
            </a:p>
            <a:p>
              <a:pPr algn="just">
                <a:lnSpc>
                  <a:spcPts val="2609"/>
                </a:lnSpc>
              </a:pPr>
              <a:r>
                <a:rPr lang="en-US" sz="1863">
                  <a:solidFill>
                    <a:srgbClr val="FFFFFF"/>
                  </a:solidFill>
                  <a:latin typeface="Now"/>
                </a:rPr>
                <a:t>No ano 2022 a cobertura vacinal mínima para o sarampo devia ser de um 95%, mas teve um percentual de apenas 30,3% segundo os dados do Ministério de Saúde.</a:t>
              </a:r>
            </a:p>
            <a:p>
              <a:pPr algn="just">
                <a:lnSpc>
                  <a:spcPts val="2609"/>
                </a:lnSpc>
              </a:pPr>
            </a:p>
            <a:p>
              <a:pPr algn="just">
                <a:lnSpc>
                  <a:spcPts val="2609"/>
                </a:lnSpc>
              </a:pPr>
              <a:r>
                <a:rPr lang="en-US" sz="1863">
                  <a:solidFill>
                    <a:srgbClr val="FFFFFF"/>
                  </a:solidFill>
                  <a:latin typeface="Now"/>
                </a:rPr>
                <a:t>O Brasil chegou a receber o certificado de erradicação do sarampo em 2016, mas perdeu a marca após em surto três anos depois.</a:t>
              </a:r>
            </a:p>
            <a:p>
              <a:pPr algn="just">
                <a:lnSpc>
                  <a:spcPts val="2609"/>
                </a:lnSpc>
              </a:pPr>
            </a:p>
            <a:p>
              <a:pPr algn="just">
                <a:lnSpc>
                  <a:spcPts val="2609"/>
                </a:lnSpc>
                <a:spcBef>
                  <a:spcPct val="0"/>
                </a:spcBef>
              </a:pPr>
              <a:r>
                <a:rPr lang="en-US" sz="1863">
                  <a:solidFill>
                    <a:srgbClr val="FFFFFF"/>
                  </a:solidFill>
                  <a:latin typeface="Now"/>
                </a:rPr>
                <a:t>Fonte: Prefeitura de São Paulo.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826409" y="1032634"/>
              <a:ext cx="5932335" cy="11834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5"/>
                </a:lnSpc>
                <a:spcBef>
                  <a:spcPct val="0"/>
                </a:spcBef>
              </a:pPr>
              <a:r>
                <a:rPr lang="en-US" sz="2603">
                  <a:solidFill>
                    <a:srgbClr val="FFFFFF"/>
                  </a:solidFill>
                  <a:latin typeface="Now Bold"/>
                </a:rPr>
                <a:t>Queda  na cobertura vacinal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8700" y="1368677"/>
            <a:ext cx="8814117" cy="7549646"/>
            <a:chOff x="0" y="0"/>
            <a:chExt cx="11752156" cy="10066195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1752156" cy="10066195"/>
              <a:chOff x="0" y="0"/>
              <a:chExt cx="2321414" cy="1988384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321414" cy="1988384"/>
              </a:xfrm>
              <a:custGeom>
                <a:avLst/>
                <a:gdLst/>
                <a:ahLst/>
                <a:cxnLst/>
                <a:rect r="r" b="b" t="t" l="l"/>
                <a:pathLst>
                  <a:path h="1988384" w="2321414">
                    <a:moveTo>
                      <a:pt x="44796" y="0"/>
                    </a:moveTo>
                    <a:lnTo>
                      <a:pt x="2276617" y="0"/>
                    </a:lnTo>
                    <a:cubicBezTo>
                      <a:pt x="2288498" y="0"/>
                      <a:pt x="2299892" y="4720"/>
                      <a:pt x="2308293" y="13120"/>
                    </a:cubicBezTo>
                    <a:cubicBezTo>
                      <a:pt x="2316694" y="21521"/>
                      <a:pt x="2321414" y="32915"/>
                      <a:pt x="2321414" y="44796"/>
                    </a:cubicBezTo>
                    <a:lnTo>
                      <a:pt x="2321414" y="1943588"/>
                    </a:lnTo>
                    <a:cubicBezTo>
                      <a:pt x="2321414" y="1968328"/>
                      <a:pt x="2301358" y="1988384"/>
                      <a:pt x="2276617" y="1988384"/>
                    </a:cubicBezTo>
                    <a:lnTo>
                      <a:pt x="44796" y="1988384"/>
                    </a:lnTo>
                    <a:cubicBezTo>
                      <a:pt x="20056" y="1988384"/>
                      <a:pt x="0" y="1968328"/>
                      <a:pt x="0" y="1943588"/>
                    </a:cubicBezTo>
                    <a:lnTo>
                      <a:pt x="0" y="44796"/>
                    </a:lnTo>
                    <a:cubicBezTo>
                      <a:pt x="0" y="20056"/>
                      <a:pt x="20056" y="0"/>
                      <a:pt x="4479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47625"/>
                <a:ext cx="2321414" cy="203600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Freeform 17" id="17"/>
            <p:cNvSpPr/>
            <p:nvPr/>
          </p:nvSpPr>
          <p:spPr>
            <a:xfrm flipH="false" flipV="false" rot="0">
              <a:off x="217573" y="258029"/>
              <a:ext cx="11336284" cy="9605194"/>
            </a:xfrm>
            <a:custGeom>
              <a:avLst/>
              <a:gdLst/>
              <a:ahLst/>
              <a:cxnLst/>
              <a:rect r="r" b="b" t="t" l="l"/>
              <a:pathLst>
                <a:path h="9605194" w="11336284">
                  <a:moveTo>
                    <a:pt x="0" y="0"/>
                  </a:moveTo>
                  <a:lnTo>
                    <a:pt x="11336285" y="0"/>
                  </a:lnTo>
                  <a:lnTo>
                    <a:pt x="11336285" y="9605194"/>
                  </a:lnTo>
                  <a:lnTo>
                    <a:pt x="0" y="9605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585740"/>
            <a:ext cx="18288000" cy="5236410"/>
            <a:chOff x="0" y="0"/>
            <a:chExt cx="6186311" cy="17713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1771329"/>
            </a:xfrm>
            <a:custGeom>
              <a:avLst/>
              <a:gdLst/>
              <a:ahLst/>
              <a:cxnLst/>
              <a:rect r="r" b="b" t="t" l="l"/>
              <a:pathLst>
                <a:path h="1771329" w="6186311">
                  <a:moveTo>
                    <a:pt x="6061851" y="1771329"/>
                  </a:moveTo>
                  <a:lnTo>
                    <a:pt x="124460" y="1771329"/>
                  </a:lnTo>
                  <a:cubicBezTo>
                    <a:pt x="55880" y="1771329"/>
                    <a:pt x="0" y="1715449"/>
                    <a:pt x="0" y="164686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1646869"/>
                  </a:lnTo>
                  <a:cubicBezTo>
                    <a:pt x="6186311" y="1715449"/>
                    <a:pt x="6130431" y="1771329"/>
                    <a:pt x="6061851" y="1771329"/>
                  </a:cubicBezTo>
                  <a:close/>
                </a:path>
              </a:pathLst>
            </a:custGeom>
            <a:solidFill>
              <a:srgbClr val="4A64B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65945" y="2522096"/>
            <a:ext cx="15147865" cy="5657850"/>
            <a:chOff x="0" y="0"/>
            <a:chExt cx="5124092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124093" cy="1913890"/>
            </a:xfrm>
            <a:custGeom>
              <a:avLst/>
              <a:gdLst/>
              <a:ahLst/>
              <a:cxnLst/>
              <a:rect r="r" b="b" t="t" l="l"/>
              <a:pathLst>
                <a:path h="1913890" w="5124093">
                  <a:moveTo>
                    <a:pt x="4999632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99633" y="0"/>
                  </a:lnTo>
                  <a:cubicBezTo>
                    <a:pt x="5068213" y="0"/>
                    <a:pt x="5124093" y="55880"/>
                    <a:pt x="5124093" y="124460"/>
                  </a:cubicBezTo>
                  <a:lnTo>
                    <a:pt x="5124093" y="1789430"/>
                  </a:lnTo>
                  <a:cubicBezTo>
                    <a:pt x="5124093" y="1858010"/>
                    <a:pt x="5068213" y="1913890"/>
                    <a:pt x="4999633" y="1913890"/>
                  </a:cubicBezTo>
                  <a:close/>
                </a:path>
              </a:pathLst>
            </a:custGeom>
            <a:solidFill>
              <a:srgbClr val="09427D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007073" y="4535501"/>
            <a:ext cx="7288890" cy="3644445"/>
            <a:chOff x="0" y="0"/>
            <a:chExt cx="9718520" cy="4859260"/>
          </a:xfrm>
        </p:grpSpPr>
        <p:sp>
          <p:nvSpPr>
            <p:cNvPr name="Freeform 7" id="7"/>
            <p:cNvSpPr/>
            <p:nvPr/>
          </p:nvSpPr>
          <p:spPr>
            <a:xfrm flipH="false" flipV="false" rot="-10800000">
              <a:off x="0" y="0"/>
              <a:ext cx="9718520" cy="4859260"/>
            </a:xfrm>
            <a:custGeom>
              <a:avLst/>
              <a:gdLst/>
              <a:ahLst/>
              <a:cxnLst/>
              <a:rect r="r" b="b" t="t" l="l"/>
              <a:pathLst>
                <a:path h="4859260" w="9718520">
                  <a:moveTo>
                    <a:pt x="0" y="0"/>
                  </a:moveTo>
                  <a:lnTo>
                    <a:pt x="9718520" y="0"/>
                  </a:lnTo>
                  <a:lnTo>
                    <a:pt x="9718520" y="4859260"/>
                  </a:lnTo>
                  <a:lnTo>
                    <a:pt x="0" y="4859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10800000">
              <a:off x="1014319" y="1014319"/>
              <a:ext cx="7689883" cy="3844941"/>
            </a:xfrm>
            <a:custGeom>
              <a:avLst/>
              <a:gdLst/>
              <a:ahLst/>
              <a:cxnLst/>
              <a:rect r="r" b="b" t="t" l="l"/>
              <a:pathLst>
                <a:path h="3844941" w="7689883">
                  <a:moveTo>
                    <a:pt x="0" y="0"/>
                  </a:moveTo>
                  <a:lnTo>
                    <a:pt x="7689883" y="0"/>
                  </a:lnTo>
                  <a:lnTo>
                    <a:pt x="7689883" y="3844941"/>
                  </a:lnTo>
                  <a:lnTo>
                    <a:pt x="0" y="3844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135410" y="3010668"/>
            <a:ext cx="5032216" cy="503221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F5F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324505">
            <a:off x="11867324" y="3199922"/>
            <a:ext cx="1953424" cy="4898869"/>
          </a:xfrm>
          <a:custGeom>
            <a:avLst/>
            <a:gdLst/>
            <a:ahLst/>
            <a:cxnLst/>
            <a:rect r="r" b="b" t="t" l="l"/>
            <a:pathLst>
              <a:path h="4898869" w="1953424">
                <a:moveTo>
                  <a:pt x="0" y="0"/>
                </a:moveTo>
                <a:lnTo>
                  <a:pt x="1953424" y="0"/>
                </a:lnTo>
                <a:lnTo>
                  <a:pt x="1953424" y="4898869"/>
                </a:lnTo>
                <a:lnTo>
                  <a:pt x="0" y="4898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731814" y="4596613"/>
            <a:ext cx="1166692" cy="1093774"/>
          </a:xfrm>
          <a:custGeom>
            <a:avLst/>
            <a:gdLst/>
            <a:ahLst/>
            <a:cxnLst/>
            <a:rect r="r" b="b" t="t" l="l"/>
            <a:pathLst>
              <a:path h="1093774" w="1166692">
                <a:moveTo>
                  <a:pt x="0" y="0"/>
                </a:moveTo>
                <a:lnTo>
                  <a:pt x="1166692" y="0"/>
                </a:lnTo>
                <a:lnTo>
                  <a:pt x="1166692" y="1093774"/>
                </a:lnTo>
                <a:lnTo>
                  <a:pt x="0" y="10937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2492626" y="4246549"/>
            <a:ext cx="7520339" cy="2275308"/>
            <a:chOff x="0" y="0"/>
            <a:chExt cx="10027119" cy="3033745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95250"/>
              <a:ext cx="10027119" cy="1858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887"/>
                </a:lnSpc>
              </a:pPr>
              <a:r>
                <a:rPr lang="en-US" sz="9898">
                  <a:solidFill>
                    <a:srgbClr val="FFFFFF"/>
                  </a:solidFill>
                  <a:latin typeface="Now Bold"/>
                </a:rPr>
                <a:t>ImuniAção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2369306"/>
              <a:ext cx="10027119" cy="6644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4"/>
                </a:lnSpc>
                <a:spcBef>
                  <a:spcPct val="0"/>
                </a:spcBef>
              </a:pPr>
              <a:r>
                <a:rPr lang="en-US" sz="2974">
                  <a:solidFill>
                    <a:srgbClr val="FFFFFF"/>
                  </a:solidFill>
                  <a:latin typeface="Now Bold"/>
                </a:rPr>
                <a:t>Ação que Salva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96282" y="181212"/>
            <a:ext cx="10105788" cy="10105788"/>
            <a:chOff x="0" y="0"/>
            <a:chExt cx="13474384" cy="1347438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3474384" cy="1347438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A64B8">
                  <a:alpha val="9804"/>
                </a:srgbClr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1234732" y="1234732"/>
              <a:ext cx="11004920" cy="11004920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A64B8">
                  <a:alpha val="9804"/>
                </a:srgbClr>
              </a:solidFill>
            </p:spPr>
          </p:sp>
        </p:grpSp>
      </p:grpSp>
      <p:sp>
        <p:nvSpPr>
          <p:cNvPr name="Freeform 7" id="7"/>
          <p:cNvSpPr/>
          <p:nvPr/>
        </p:nvSpPr>
        <p:spPr>
          <a:xfrm flipH="true" flipV="false" rot="0">
            <a:off x="15531103" y="760406"/>
            <a:ext cx="3261914" cy="4114800"/>
          </a:xfrm>
          <a:custGeom>
            <a:avLst/>
            <a:gdLst/>
            <a:ahLst/>
            <a:cxnLst/>
            <a:rect r="r" b="b" t="t" l="l"/>
            <a:pathLst>
              <a:path h="4114800" w="3261914">
                <a:moveTo>
                  <a:pt x="3261914" y="0"/>
                </a:moveTo>
                <a:lnTo>
                  <a:pt x="0" y="0"/>
                </a:lnTo>
                <a:lnTo>
                  <a:pt x="0" y="4114800"/>
                </a:lnTo>
                <a:lnTo>
                  <a:pt x="3261914" y="4114800"/>
                </a:lnTo>
                <a:lnTo>
                  <a:pt x="326191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505017" y="632782"/>
            <a:ext cx="3261914" cy="4114800"/>
          </a:xfrm>
          <a:custGeom>
            <a:avLst/>
            <a:gdLst/>
            <a:ahLst/>
            <a:cxnLst/>
            <a:rect r="r" b="b" t="t" l="l"/>
            <a:pathLst>
              <a:path h="4114800" w="3261914">
                <a:moveTo>
                  <a:pt x="0" y="0"/>
                </a:moveTo>
                <a:lnTo>
                  <a:pt x="3261914" y="0"/>
                </a:lnTo>
                <a:lnTo>
                  <a:pt x="32619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0" y="4526880"/>
            <a:ext cx="18288000" cy="6082590"/>
            <a:chOff x="0" y="0"/>
            <a:chExt cx="6186311" cy="20575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186311" cy="2057568"/>
            </a:xfrm>
            <a:custGeom>
              <a:avLst/>
              <a:gdLst/>
              <a:ahLst/>
              <a:cxnLst/>
              <a:rect r="r" b="b" t="t" l="l"/>
              <a:pathLst>
                <a:path h="2057568" w="6186311">
                  <a:moveTo>
                    <a:pt x="6061851" y="2057567"/>
                  </a:moveTo>
                  <a:lnTo>
                    <a:pt x="124460" y="2057567"/>
                  </a:lnTo>
                  <a:cubicBezTo>
                    <a:pt x="55880" y="2057567"/>
                    <a:pt x="0" y="2001688"/>
                    <a:pt x="0" y="19331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1933108"/>
                  </a:lnTo>
                  <a:cubicBezTo>
                    <a:pt x="6186311" y="2001688"/>
                    <a:pt x="6130431" y="2057568"/>
                    <a:pt x="6061851" y="2057568"/>
                  </a:cubicBezTo>
                  <a:close/>
                </a:path>
              </a:pathLst>
            </a:custGeom>
            <a:solidFill>
              <a:srgbClr val="4A64B8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125940" y="3431694"/>
            <a:ext cx="16036121" cy="5346045"/>
            <a:chOff x="0" y="0"/>
            <a:chExt cx="5424564" cy="180841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424565" cy="1808415"/>
            </a:xfrm>
            <a:custGeom>
              <a:avLst/>
              <a:gdLst/>
              <a:ahLst/>
              <a:cxnLst/>
              <a:rect r="r" b="b" t="t" l="l"/>
              <a:pathLst>
                <a:path h="1808415" w="5424565">
                  <a:moveTo>
                    <a:pt x="5300104" y="1808415"/>
                  </a:moveTo>
                  <a:lnTo>
                    <a:pt x="124460" y="1808415"/>
                  </a:lnTo>
                  <a:cubicBezTo>
                    <a:pt x="55880" y="1808415"/>
                    <a:pt x="0" y="1752535"/>
                    <a:pt x="0" y="16839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00104" y="0"/>
                  </a:lnTo>
                  <a:cubicBezTo>
                    <a:pt x="5368684" y="0"/>
                    <a:pt x="5424565" y="55880"/>
                    <a:pt x="5424565" y="124460"/>
                  </a:cubicBezTo>
                  <a:lnTo>
                    <a:pt x="5424565" y="1683955"/>
                  </a:lnTo>
                  <a:cubicBezTo>
                    <a:pt x="5424565" y="1752535"/>
                    <a:pt x="5368684" y="1808415"/>
                    <a:pt x="5300104" y="1808415"/>
                  </a:cubicBezTo>
                  <a:close/>
                </a:path>
              </a:pathLst>
            </a:custGeom>
            <a:solidFill>
              <a:srgbClr val="162942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-761371">
            <a:off x="764217" y="7932677"/>
            <a:ext cx="1183088" cy="1690125"/>
          </a:xfrm>
          <a:custGeom>
            <a:avLst/>
            <a:gdLst/>
            <a:ahLst/>
            <a:cxnLst/>
            <a:rect r="r" b="b" t="t" l="l"/>
            <a:pathLst>
              <a:path h="1690125" w="1183088">
                <a:moveTo>
                  <a:pt x="0" y="0"/>
                </a:moveTo>
                <a:lnTo>
                  <a:pt x="1183087" y="0"/>
                </a:lnTo>
                <a:lnTo>
                  <a:pt x="1183087" y="1690125"/>
                </a:lnTo>
                <a:lnTo>
                  <a:pt x="0" y="16901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395908" y="4875206"/>
            <a:ext cx="1726783" cy="1729929"/>
          </a:xfrm>
          <a:custGeom>
            <a:avLst/>
            <a:gdLst/>
            <a:ahLst/>
            <a:cxnLst/>
            <a:rect r="r" b="b" t="t" l="l"/>
            <a:pathLst>
              <a:path h="1729929" w="1726783">
                <a:moveTo>
                  <a:pt x="0" y="0"/>
                </a:moveTo>
                <a:lnTo>
                  <a:pt x="1726784" y="0"/>
                </a:lnTo>
                <a:lnTo>
                  <a:pt x="1726784" y="1729929"/>
                </a:lnTo>
                <a:lnTo>
                  <a:pt x="0" y="17299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118489" y="4747582"/>
            <a:ext cx="14051023" cy="330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94"/>
              </a:lnSpc>
            </a:pPr>
            <a:r>
              <a:rPr lang="en-US" sz="3578">
                <a:solidFill>
                  <a:srgbClr val="F5F5EF"/>
                </a:solidFill>
                <a:latin typeface="Now Bold"/>
              </a:rPr>
              <a:t>Um aplicativo em que será possível verificar as futuras vacinações de um núcleo familiar com diversos perfis. Além disso, o aplicativo conta com notificações no celular e avisos no aplicativo sobre campanhas de vacinação, próximas vacinações e mais informações sobre a localização de postos de vacinação.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7224089" y="567420"/>
            <a:ext cx="3839823" cy="2711875"/>
          </a:xfrm>
          <a:custGeom>
            <a:avLst/>
            <a:gdLst/>
            <a:ahLst/>
            <a:cxnLst/>
            <a:rect r="r" b="b" t="t" l="l"/>
            <a:pathLst>
              <a:path h="2711875" w="3839823">
                <a:moveTo>
                  <a:pt x="0" y="0"/>
                </a:moveTo>
                <a:lnTo>
                  <a:pt x="3839822" y="0"/>
                </a:lnTo>
                <a:lnTo>
                  <a:pt x="3839822" y="2711874"/>
                </a:lnTo>
                <a:lnTo>
                  <a:pt x="0" y="27118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232883" y="3794030"/>
            <a:ext cx="8032587" cy="795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spc="390">
                <a:solidFill>
                  <a:srgbClr val="F5F5EF"/>
                </a:solidFill>
                <a:latin typeface="Now Bold"/>
              </a:rPr>
              <a:t>SOLUÇÃO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36410" y="-318807"/>
            <a:ext cx="7992144" cy="10878400"/>
            <a:chOff x="0" y="0"/>
            <a:chExt cx="2556540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6540" cy="3479800"/>
            </a:xfrm>
            <a:custGeom>
              <a:avLst/>
              <a:gdLst/>
              <a:ahLst/>
              <a:cxnLst/>
              <a:rect r="r" b="b" t="t" l="l"/>
              <a:pathLst>
                <a:path h="3479800" w="2556540">
                  <a:moveTo>
                    <a:pt x="2432080" y="3479800"/>
                  </a:moveTo>
                  <a:lnTo>
                    <a:pt x="124460" y="3479800"/>
                  </a:lnTo>
                  <a:cubicBezTo>
                    <a:pt x="55880" y="3479800"/>
                    <a:pt x="0" y="3423920"/>
                    <a:pt x="0" y="33553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32080" y="0"/>
                  </a:lnTo>
                  <a:cubicBezTo>
                    <a:pt x="2500660" y="0"/>
                    <a:pt x="2556540" y="55880"/>
                    <a:pt x="2556540" y="124460"/>
                  </a:cubicBezTo>
                  <a:lnTo>
                    <a:pt x="2556540" y="3355340"/>
                  </a:lnTo>
                  <a:cubicBezTo>
                    <a:pt x="2556540" y="3423920"/>
                    <a:pt x="2500660" y="3479800"/>
                    <a:pt x="2432080" y="3479800"/>
                  </a:cubicBezTo>
                  <a:close/>
                </a:path>
              </a:pathLst>
            </a:custGeom>
            <a:solidFill>
              <a:srgbClr val="4A64B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764126" y="5814873"/>
            <a:ext cx="8363635" cy="8363635"/>
            <a:chOff x="0" y="0"/>
            <a:chExt cx="11151514" cy="11151514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1151514" cy="1115151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9804"/>
                </a:srgbClr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1021875" y="1021875"/>
              <a:ext cx="9107765" cy="9107765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9804"/>
                </a:srgbClr>
              </a:solidFill>
            </p:spPr>
          </p:sp>
        </p:grpSp>
      </p:grpSp>
      <p:grpSp>
        <p:nvGrpSpPr>
          <p:cNvPr name="Group 9" id="9"/>
          <p:cNvGrpSpPr/>
          <p:nvPr/>
        </p:nvGrpSpPr>
        <p:grpSpPr>
          <a:xfrm rot="0">
            <a:off x="6770665" y="1857365"/>
            <a:ext cx="9737919" cy="2426401"/>
            <a:chOff x="0" y="0"/>
            <a:chExt cx="12983892" cy="3235201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2983892" cy="3235201"/>
              <a:chOff x="0" y="0"/>
              <a:chExt cx="3294061" cy="82078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3294062" cy="820783"/>
              </a:xfrm>
              <a:custGeom>
                <a:avLst/>
                <a:gdLst/>
                <a:ahLst/>
                <a:cxnLst/>
                <a:rect r="r" b="b" t="t" l="l"/>
                <a:pathLst>
                  <a:path h="820783" w="3294062">
                    <a:moveTo>
                      <a:pt x="3169601" y="820782"/>
                    </a:moveTo>
                    <a:lnTo>
                      <a:pt x="124460" y="820782"/>
                    </a:lnTo>
                    <a:cubicBezTo>
                      <a:pt x="55880" y="820782"/>
                      <a:pt x="0" y="764902"/>
                      <a:pt x="0" y="69632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169601" y="0"/>
                    </a:lnTo>
                    <a:cubicBezTo>
                      <a:pt x="3238181" y="0"/>
                      <a:pt x="3294062" y="55880"/>
                      <a:pt x="3294062" y="124460"/>
                    </a:cubicBezTo>
                    <a:lnTo>
                      <a:pt x="3294062" y="696323"/>
                    </a:lnTo>
                    <a:cubicBezTo>
                      <a:pt x="3294062" y="764902"/>
                      <a:pt x="3238181" y="820783"/>
                      <a:pt x="3169601" y="820783"/>
                    </a:cubicBezTo>
                    <a:close/>
                  </a:path>
                </a:pathLst>
              </a:custGeom>
              <a:solidFill>
                <a:srgbClr val="09427D"/>
              </a:solidFill>
            </p:spPr>
          </p:sp>
        </p:grpSp>
        <p:sp>
          <p:nvSpPr>
            <p:cNvPr name="TextBox 12" id="12"/>
            <p:cNvSpPr txBox="true"/>
            <p:nvPr/>
          </p:nvSpPr>
          <p:spPr>
            <a:xfrm rot="0">
              <a:off x="1131374" y="1156167"/>
              <a:ext cx="10721144" cy="846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320"/>
                </a:lnSpc>
                <a:spcBef>
                  <a:spcPct val="0"/>
                </a:spcBef>
              </a:pPr>
              <a:r>
                <a:rPr lang="en-US" sz="3800">
                  <a:solidFill>
                    <a:srgbClr val="FFFFFF"/>
                  </a:solidFill>
                  <a:latin typeface="Now Bold"/>
                </a:rPr>
                <a:t>Responsável do Núcleo Familiar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770665" y="5584411"/>
            <a:ext cx="9737919" cy="2783588"/>
            <a:chOff x="0" y="0"/>
            <a:chExt cx="12983892" cy="3711451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2983892" cy="3711451"/>
              <a:chOff x="0" y="0"/>
              <a:chExt cx="3294061" cy="941609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3294062" cy="941609"/>
              </a:xfrm>
              <a:custGeom>
                <a:avLst/>
                <a:gdLst/>
                <a:ahLst/>
                <a:cxnLst/>
                <a:rect r="r" b="b" t="t" l="l"/>
                <a:pathLst>
                  <a:path h="941609" w="3294062">
                    <a:moveTo>
                      <a:pt x="3169601" y="941609"/>
                    </a:moveTo>
                    <a:lnTo>
                      <a:pt x="124460" y="941609"/>
                    </a:lnTo>
                    <a:cubicBezTo>
                      <a:pt x="55880" y="941609"/>
                      <a:pt x="0" y="885729"/>
                      <a:pt x="0" y="81714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169601" y="0"/>
                    </a:lnTo>
                    <a:cubicBezTo>
                      <a:pt x="3238181" y="0"/>
                      <a:pt x="3294062" y="55880"/>
                      <a:pt x="3294062" y="124460"/>
                    </a:cubicBezTo>
                    <a:lnTo>
                      <a:pt x="3294062" y="817149"/>
                    </a:lnTo>
                    <a:cubicBezTo>
                      <a:pt x="3294062" y="885729"/>
                      <a:pt x="3238181" y="941609"/>
                      <a:pt x="3169601" y="941609"/>
                    </a:cubicBezTo>
                    <a:close/>
                  </a:path>
                </a:pathLst>
              </a:custGeom>
              <a:solidFill>
                <a:srgbClr val="162942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849765" y="1394291"/>
              <a:ext cx="11284361" cy="8466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319"/>
                </a:lnSpc>
                <a:spcBef>
                  <a:spcPct val="0"/>
                </a:spcBef>
              </a:pPr>
              <a:r>
                <a:rPr lang="en-US" sz="3799">
                  <a:solidFill>
                    <a:srgbClr val="FFFFFF"/>
                  </a:solidFill>
                  <a:latin typeface="Now Bold"/>
                </a:rPr>
                <a:t>Residente da cidade de São Paulo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true" flipV="false" rot="0">
            <a:off x="43672" y="4283765"/>
            <a:ext cx="6188902" cy="6003235"/>
          </a:xfrm>
          <a:custGeom>
            <a:avLst/>
            <a:gdLst/>
            <a:ahLst/>
            <a:cxnLst/>
            <a:rect r="r" b="b" t="t" l="l"/>
            <a:pathLst>
              <a:path h="6003235" w="6188902">
                <a:moveTo>
                  <a:pt x="6188902" y="0"/>
                </a:moveTo>
                <a:lnTo>
                  <a:pt x="0" y="0"/>
                </a:lnTo>
                <a:lnTo>
                  <a:pt x="0" y="6003235"/>
                </a:lnTo>
                <a:lnTo>
                  <a:pt x="6188902" y="6003235"/>
                </a:lnTo>
                <a:lnTo>
                  <a:pt x="618890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406317" y="1355143"/>
            <a:ext cx="4826257" cy="1948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F5F5EF"/>
                </a:solidFill>
                <a:latin typeface="Now Bold"/>
              </a:rPr>
              <a:t>Público Alvo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A64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726004"/>
            <a:ext cx="18288000" cy="4560996"/>
            <a:chOff x="0" y="0"/>
            <a:chExt cx="6186311" cy="15428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1542856"/>
            </a:xfrm>
            <a:custGeom>
              <a:avLst/>
              <a:gdLst/>
              <a:ahLst/>
              <a:cxnLst/>
              <a:rect r="r" b="b" t="t" l="l"/>
              <a:pathLst>
                <a:path h="1542856" w="6186311">
                  <a:moveTo>
                    <a:pt x="6061851" y="1542856"/>
                  </a:moveTo>
                  <a:lnTo>
                    <a:pt x="124460" y="1542856"/>
                  </a:lnTo>
                  <a:cubicBezTo>
                    <a:pt x="55880" y="1542856"/>
                    <a:pt x="0" y="1486976"/>
                    <a:pt x="0" y="14183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1418396"/>
                  </a:lnTo>
                  <a:cubicBezTo>
                    <a:pt x="6186311" y="1486976"/>
                    <a:pt x="6130431" y="1542856"/>
                    <a:pt x="6061851" y="1542856"/>
                  </a:cubicBezTo>
                  <a:close/>
                </a:path>
              </a:pathLst>
            </a:custGeom>
            <a:solidFill>
              <a:srgbClr val="09427D"/>
            </a:solidFill>
          </p:spPr>
        </p:sp>
      </p:grp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28800" y="1611204"/>
            <a:ext cx="14630400" cy="8229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817284" y="357274"/>
            <a:ext cx="10653432" cy="97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80"/>
              </a:lnSpc>
              <a:spcBef>
                <a:spcPct val="0"/>
              </a:spcBef>
            </a:pPr>
            <a:r>
              <a:rPr lang="en-US" sz="6400">
                <a:solidFill>
                  <a:srgbClr val="FFFFFF"/>
                </a:solidFill>
                <a:latin typeface="Now Bold"/>
              </a:rPr>
              <a:t>Interface do Aplicativo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DAFz3gU4J_0</dc:identifier>
  <dcterms:modified xsi:type="dcterms:W3CDTF">2011-08-01T06:04:30Z</dcterms:modified>
  <cp:revision>1</cp:revision>
  <dc:title>SheHacks 2023 - Lovelacers</dc:title>
</cp:coreProperties>
</file>